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8" r:id="rId5"/>
    <p:sldId id="268" r:id="rId6"/>
    <p:sldId id="269" r:id="rId7"/>
    <p:sldId id="276" r:id="rId8"/>
    <p:sldId id="283" r:id="rId9"/>
    <p:sldId id="285" r:id="rId10"/>
    <p:sldId id="289" r:id="rId11"/>
    <p:sldId id="288" r:id="rId12"/>
    <p:sldId id="291" r:id="rId13"/>
    <p:sldId id="286" r:id="rId14"/>
    <p:sldId id="272" r:id="rId15"/>
    <p:sldId id="284" r:id="rId16"/>
    <p:sldId id="273" r:id="rId17"/>
    <p:sldId id="281" r:id="rId18"/>
    <p:sldId id="287" r:id="rId19"/>
    <p:sldId id="266" r:id="rId20"/>
    <p:sldId id="282" r:id="rId21"/>
    <p:sldId id="290" r:id="rId22"/>
    <p:sldId id="277" r:id="rId23"/>
    <p:sldId id="292" r:id="rId24"/>
    <p:sldId id="278" r:id="rId25"/>
    <p:sldId id="280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AFF"/>
    <a:srgbClr val="0064DC"/>
    <a:srgbClr val="B3D5FF"/>
    <a:srgbClr val="75B3FF"/>
    <a:srgbClr val="EEEEEE"/>
    <a:srgbClr val="F5F5F5"/>
    <a:srgbClr val="E6E6E6"/>
    <a:srgbClr val="E7E6E6"/>
    <a:srgbClr val="003D86"/>
    <a:srgbClr val="71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87949" autoAdjust="0"/>
  </p:normalViewPr>
  <p:slideViewPr>
    <p:cSldViewPr snapToGrid="0" showGuides="1">
      <p:cViewPr varScale="1">
        <p:scale>
          <a:sx n="85" d="100"/>
          <a:sy n="85" d="100"/>
        </p:scale>
        <p:origin x="81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1/12/2022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15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76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3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6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7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54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03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72999" y="1548231"/>
            <a:ext cx="3450556" cy="399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426464" y="-1955884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72999" y="2080507"/>
            <a:ext cx="2866251" cy="33193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rgbClr val="006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rgbClr val="0064DC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  <p:pic>
        <p:nvPicPr>
          <p:cNvPr id="19" name="Picture 2" descr="Linkedin Logo Icon - Download in Flat Style">
            <a:extLst>
              <a:ext uri="{FF2B5EF4-FFF2-40B4-BE49-F238E27FC236}">
                <a16:creationId xmlns:a16="http://schemas.microsoft.com/office/drawing/2014/main" id="{92AF405F-98C4-42BF-BFA9-BC7DCC1E7B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314" y="4970106"/>
            <a:ext cx="420115" cy="42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0064DC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B2FE47-E05E-4CD0-9943-5CF3E63AA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5938" y="6342422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rgbClr val="EEEEEE">
              <a:alpha val="53000"/>
            </a:srgb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EABC68-D5CC-4964-BE73-6F09EC5FBD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5938" y="6342422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rgbClr val="EEEEEE">
              <a:alpha val="53000"/>
            </a:srgb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CF6A4A-7897-4E1A-9E1E-6BE23CD3E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5938" y="6342422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45C78-63E7-4DCF-803E-19762EA496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5938" y="6342422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rgbClr val="EEEEEE">
              <a:alpha val="53000"/>
            </a:srgb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23BD55-AC21-4DCE-B452-9B3DEB6579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5938" y="6342422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rgbClr val="0064DC"/>
              </a:gs>
              <a:gs pos="0">
                <a:srgbClr val="75B3FF"/>
              </a:gs>
              <a:gs pos="100000">
                <a:srgbClr val="0064D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1" y="-2049517"/>
            <a:ext cx="8917229" cy="10769768"/>
            <a:chOff x="11114089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9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25000"/>
          </a:blip>
          <a:srcRect l="-4" r="-713" b="1418"/>
          <a:stretch/>
        </p:blipFill>
        <p:spPr>
          <a:xfrm>
            <a:off x="6372000" y="1548000"/>
            <a:ext cx="3524564" cy="3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rgbClr val="0064DC"/>
              </a:gs>
              <a:gs pos="0">
                <a:srgbClr val="75B3FF"/>
              </a:gs>
              <a:gs pos="100000">
                <a:srgbClr val="0064DC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rcRect/>
          <a:stretch/>
        </p:blipFill>
        <p:spPr>
          <a:xfrm>
            <a:off x="289016" y="6398083"/>
            <a:ext cx="1995060" cy="2310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 b="1">
                <a:solidFill>
                  <a:srgbClr val="0064DC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1BD2A7-5C04-4521-8C67-58DDB50D7F7F}"/>
              </a:ext>
            </a:extLst>
          </p:cNvPr>
          <p:cNvGrpSpPr>
            <a:grpSpLocks noChangeAspect="1"/>
          </p:cNvGrpSpPr>
          <p:nvPr userDrawn="1"/>
        </p:nvGrpSpPr>
        <p:grpSpPr>
          <a:xfrm rot="2199174">
            <a:off x="-1149932" y="-2923522"/>
            <a:ext cx="11652036" cy="14400000"/>
            <a:chOff x="11111010" y="2237414"/>
            <a:chExt cx="1905000" cy="2354263"/>
          </a:xfrm>
          <a:solidFill>
            <a:srgbClr val="E7E6E6">
              <a:alpha val="20000"/>
            </a:srgbClr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F467AEF-D5DD-4F5A-B0A0-C7A500B39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1010" y="2237414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4446E04-6FE2-4D63-B031-EE041696F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50F1422-95D1-47DA-A470-1F0096888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Dummy Text Comes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439150"/>
            <a:ext cx="4914189" cy="4737813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0280" y="6342422"/>
            <a:ext cx="414000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12776815">
            <a:off x="5202503" y="4462241"/>
            <a:ext cx="1905000" cy="2354263"/>
            <a:chOff x="11114088" y="2241550"/>
            <a:chExt cx="1905000" cy="2354263"/>
          </a:xfrm>
          <a:solidFill>
            <a:srgbClr val="F5F5F5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noFill/>
        </p:spPr>
        <p:txBody>
          <a:bodyPr lIns="0" tIns="0" rIns="0" bIns="0"/>
          <a:lstStyle>
            <a:lvl1pPr algn="ctr">
              <a:defRPr sz="900" b="1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939555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5938" y="6342422"/>
            <a:ext cx="414000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noFill/>
        </p:spPr>
        <p:txBody>
          <a:bodyPr lIns="0" tIns="0" rIns="0" bIns="0"/>
          <a:lstStyle>
            <a:lvl1pPr algn="ctr">
              <a:defRPr sz="900" b="1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8726750" y="988536"/>
            <a:ext cx="3578139" cy="4880927"/>
          </a:xfrm>
          <a:prstGeom prst="rect">
            <a:avLst/>
          </a:prstGeom>
          <a:gradFill flip="none" rotWithShape="1">
            <a:gsLst>
              <a:gs pos="47000">
                <a:srgbClr val="0064DC"/>
              </a:gs>
              <a:gs pos="0">
                <a:srgbClr val="75B3FF"/>
              </a:gs>
              <a:gs pos="100000">
                <a:srgbClr val="0064D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940796" y="643046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4326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5938" y="6342422"/>
            <a:ext cx="414000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noFill/>
        </p:spPr>
        <p:txBody>
          <a:bodyPr lIns="0" tIns="0" rIns="0" bIns="0"/>
          <a:lstStyle>
            <a:lvl1pPr algn="ctr">
              <a:defRPr sz="900" b="1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3934" y="6342422"/>
            <a:ext cx="414000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noFill/>
        </p:spPr>
        <p:txBody>
          <a:bodyPr lIns="0" tIns="0" rIns="0" bIns="0"/>
          <a:lstStyle>
            <a:lvl1pPr algn="ctr">
              <a:defRPr sz="900" b="1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rgbClr val="0064DC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rgbClr val="0064DC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solidFill>
            <a:srgbClr val="003D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rgbClr val="B3D5FF"/>
          </a:solidFill>
          <a:ln>
            <a:solidFill>
              <a:srgbClr val="B3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868EA-4366-4E45-8186-AB54FA7CFF13}"/>
              </a:ext>
            </a:extLst>
          </p:cNvPr>
          <p:cNvGrpSpPr/>
          <p:nvPr userDrawn="1"/>
        </p:nvGrpSpPr>
        <p:grpSpPr>
          <a:xfrm rot="8650774" flipH="1" flipV="1">
            <a:off x="9694873" y="-974951"/>
            <a:ext cx="2452805" cy="2997102"/>
            <a:chOff x="11114088" y="2241550"/>
            <a:chExt cx="1905000" cy="2354263"/>
          </a:xfrm>
          <a:solidFill>
            <a:srgbClr val="EEEEEE">
              <a:alpha val="52941"/>
            </a:srgbClr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0D49AA-26CC-4FFA-86EE-AC2D4E0AE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5B4C974-8AF1-4FCE-A9C9-7B1127A73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7C1FD02-F18F-4594-A4B0-755AD4F5F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rgbClr val="EEEEEE">
              <a:alpha val="52941"/>
            </a:srgb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5938" y="6342422"/>
            <a:ext cx="414000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noFill/>
        </p:spPr>
        <p:txBody>
          <a:bodyPr lIns="0" tIns="0" rIns="0" bIns="0"/>
          <a:lstStyle>
            <a:lvl1pPr algn="ctr">
              <a:defRPr sz="900" b="1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rgbClr val="EEEEEE">
              <a:alpha val="53000"/>
            </a:srgb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1/12/2022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9.wdp"/><Relationship Id="rId5" Type="http://schemas.openxmlformats.org/officeDocument/2006/relationships/image" Target="../media/image20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1990" y="2296273"/>
            <a:ext cx="5143500" cy="2265455"/>
          </a:xfrm>
        </p:spPr>
        <p:txBody>
          <a:bodyPr anchor="ctr"/>
          <a:lstStyle/>
          <a:p>
            <a:r>
              <a:rPr lang="en-US" sz="4800" dirty="0"/>
              <a:t>F1 Driver retention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1990" y="4561728"/>
            <a:ext cx="5143500" cy="714374"/>
          </a:xfrm>
        </p:spPr>
        <p:txBody>
          <a:bodyPr anchor="ctr"/>
          <a:lstStyle/>
          <a:p>
            <a:r>
              <a:rPr lang="en-US" sz="2400" dirty="0"/>
              <a:t>James Murphy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10812" y="731134"/>
            <a:ext cx="5299200" cy="52992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77F19D-6B3D-4283-B3CC-D9605A963655}"/>
              </a:ext>
            </a:extLst>
          </p:cNvPr>
          <p:cNvCxnSpPr>
            <a:cxnSpLocks/>
          </p:cNvCxnSpPr>
          <p:nvPr/>
        </p:nvCxnSpPr>
        <p:spPr>
          <a:xfrm>
            <a:off x="6181990" y="4551456"/>
            <a:ext cx="3893555" cy="95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9B120-FFA4-4788-A408-FA33F4AF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D29EE3-7509-45F3-8929-D11F7BC6E1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9581" y="2138746"/>
            <a:ext cx="6637285" cy="471925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75C313-51BC-4470-A169-EF00F9FB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96" y="535489"/>
            <a:ext cx="10515600" cy="940181"/>
          </a:xfrm>
        </p:spPr>
        <p:txBody>
          <a:bodyPr anchor="ctr"/>
          <a:lstStyle/>
          <a:p>
            <a:r>
              <a:rPr lang="en-GB" dirty="0"/>
              <a:t>Model Tuning</a:t>
            </a:r>
          </a:p>
        </p:txBody>
      </p:sp>
    </p:spTree>
    <p:extLst>
      <p:ext uri="{BB962C8B-B14F-4D97-AF65-F5344CB8AC3E}">
        <p14:creationId xmlns:p14="http://schemas.microsoft.com/office/powerpoint/2010/main" val="242597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00" y="500400"/>
            <a:ext cx="11150600" cy="1137600"/>
          </a:xfrm>
        </p:spPr>
        <p:txBody>
          <a:bodyPr anchor="ctr"/>
          <a:lstStyle/>
          <a:p>
            <a:r>
              <a:rPr lang="en-US" dirty="0"/>
              <a:t>Model Comparison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400" y="2863158"/>
            <a:ext cx="4370304" cy="284664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Divides into discrete binary targets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Interpret results as probabilities of the outcome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Single decisions boundary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Data manipulation needed for continuous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140764" y="1648186"/>
            <a:ext cx="4261156" cy="28345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Decision trees partition features using boundaries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Node splits the data into branches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Leaf represents a decision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Random forest use decisions from multiple decision trees for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Data overfitting common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366563" y="4962119"/>
            <a:ext cx="4035357" cy="495389"/>
          </a:xfrm>
        </p:spPr>
        <p:txBody>
          <a:bodyPr/>
          <a:lstStyle/>
          <a:p>
            <a:r>
              <a:rPr lang="en-US" dirty="0"/>
              <a:t>Decision Tree and Random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37945B7-E86C-4508-9F19-380F7DDF993B}"/>
              </a:ext>
            </a:extLst>
          </p:cNvPr>
          <p:cNvCxnSpPr>
            <a:cxnSpLocks/>
          </p:cNvCxnSpPr>
          <p:nvPr/>
        </p:nvCxnSpPr>
        <p:spPr>
          <a:xfrm flipV="1">
            <a:off x="5225819" y="1944112"/>
            <a:ext cx="709893" cy="414619"/>
          </a:xfrm>
          <a:prstGeom prst="curvedConnector3">
            <a:avLst/>
          </a:prstGeom>
          <a:ln w="28575" cap="rnd">
            <a:solidFill>
              <a:schemeClr val="bg1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39D612-EA22-4113-8244-A48068F43889}"/>
              </a:ext>
            </a:extLst>
          </p:cNvPr>
          <p:cNvGrpSpPr/>
          <p:nvPr/>
        </p:nvGrpSpPr>
        <p:grpSpPr>
          <a:xfrm>
            <a:off x="6358729" y="4852972"/>
            <a:ext cx="575087" cy="663296"/>
            <a:chOff x="6370215" y="4728906"/>
            <a:chExt cx="533400" cy="71529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17619E1-FFC3-4A16-A925-55E7AB76CB81}"/>
                </a:ext>
              </a:extLst>
            </p:cNvPr>
            <p:cNvCxnSpPr/>
            <p:nvPr/>
          </p:nvCxnSpPr>
          <p:spPr>
            <a:xfrm flipV="1">
              <a:off x="6370215" y="4728906"/>
              <a:ext cx="190500" cy="234544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4F23039-A341-4290-B1F9-B8C039E41A5D}"/>
                </a:ext>
              </a:extLst>
            </p:cNvPr>
            <p:cNvCxnSpPr>
              <a:cxnSpLocks/>
            </p:cNvCxnSpPr>
            <p:nvPr/>
          </p:nvCxnSpPr>
          <p:spPr>
            <a:xfrm>
              <a:off x="6560715" y="4728906"/>
              <a:ext cx="180975" cy="234544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E50308-345B-423C-8C92-6E455B0012D8}"/>
                </a:ext>
              </a:extLst>
            </p:cNvPr>
            <p:cNvCxnSpPr/>
            <p:nvPr/>
          </p:nvCxnSpPr>
          <p:spPr>
            <a:xfrm flipH="1">
              <a:off x="6578128" y="4963450"/>
              <a:ext cx="161925" cy="232181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FF8879-C153-42EF-AD17-0F65922812E0}"/>
                </a:ext>
              </a:extLst>
            </p:cNvPr>
            <p:cNvCxnSpPr>
              <a:cxnSpLocks/>
            </p:cNvCxnSpPr>
            <p:nvPr/>
          </p:nvCxnSpPr>
          <p:spPr>
            <a:xfrm>
              <a:off x="6740053" y="4963450"/>
              <a:ext cx="163562" cy="242943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3DA0E71-0570-4D3A-87BA-B14D09C36D45}"/>
                </a:ext>
              </a:extLst>
            </p:cNvPr>
            <p:cNvCxnSpPr/>
            <p:nvPr/>
          </p:nvCxnSpPr>
          <p:spPr>
            <a:xfrm flipH="1">
              <a:off x="6385991" y="5195630"/>
              <a:ext cx="190500" cy="248575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EEADF2-41EC-4D77-B2A1-95F76B8103D4}"/>
                </a:ext>
              </a:extLst>
            </p:cNvPr>
            <p:cNvCxnSpPr/>
            <p:nvPr/>
          </p:nvCxnSpPr>
          <p:spPr>
            <a:xfrm>
              <a:off x="6574854" y="5195630"/>
              <a:ext cx="180975" cy="248575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00" y="500400"/>
            <a:ext cx="11150600" cy="1137600"/>
          </a:xfrm>
        </p:spPr>
        <p:txBody>
          <a:bodyPr anchor="ctr"/>
          <a:lstStyle/>
          <a:p>
            <a:r>
              <a:rPr lang="en-US" dirty="0"/>
              <a:t>Correlation Heatmap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 descr="Result Output">
            <a:extLst>
              <a:ext uri="{FF2B5EF4-FFF2-40B4-BE49-F238E27FC236}">
                <a16:creationId xmlns:a16="http://schemas.microsoft.com/office/drawing/2014/main" id="{263E70EB-8BA0-4E7D-B7B2-6E92126D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818" y="1596817"/>
            <a:ext cx="8234363" cy="526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15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00" y="500400"/>
            <a:ext cx="11150600" cy="1137600"/>
          </a:xfrm>
        </p:spPr>
        <p:txBody>
          <a:bodyPr anchor="ctr"/>
          <a:lstStyle/>
          <a:p>
            <a:r>
              <a:rPr lang="en-US" dirty="0"/>
              <a:t>Discrete Binary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 descr="Result Output">
            <a:extLst>
              <a:ext uri="{FF2B5EF4-FFF2-40B4-BE49-F238E27FC236}">
                <a16:creationId xmlns:a16="http://schemas.microsoft.com/office/drawing/2014/main" id="{94854BCF-E476-41C1-A806-36EBA12C6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9" y="1821880"/>
            <a:ext cx="5580062" cy="35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 Output">
            <a:extLst>
              <a:ext uri="{FF2B5EF4-FFF2-40B4-BE49-F238E27FC236}">
                <a16:creationId xmlns:a16="http://schemas.microsoft.com/office/drawing/2014/main" id="{04B67C42-EB8B-4D07-9C4B-F47FFE87A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1881"/>
            <a:ext cx="5580061" cy="355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ght Blue Tick - Tao de Libertad">
            <a:extLst>
              <a:ext uri="{FF2B5EF4-FFF2-40B4-BE49-F238E27FC236}">
                <a16:creationId xmlns:a16="http://schemas.microsoft.com/office/drawing/2014/main" id="{FFDAC275-952C-4BF8-A6E8-1AD82F35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065" y="5533200"/>
            <a:ext cx="743614" cy="73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2AB5763-A8AE-4CDA-9DFD-16722342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63" y="5528242"/>
            <a:ext cx="743615" cy="74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00" y="500400"/>
            <a:ext cx="11150600" cy="1137600"/>
          </a:xfrm>
        </p:spPr>
        <p:txBody>
          <a:bodyPr anchor="ctr"/>
          <a:lstStyle/>
          <a:p>
            <a:r>
              <a:rPr lang="en-US" dirty="0"/>
              <a:t>Continuous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102" name="Picture 6" descr="Result Output">
            <a:extLst>
              <a:ext uri="{FF2B5EF4-FFF2-40B4-BE49-F238E27FC236}">
                <a16:creationId xmlns:a16="http://schemas.microsoft.com/office/drawing/2014/main" id="{1E7B76A4-8906-4281-BA55-0AFA3BCF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61" y="1638000"/>
            <a:ext cx="6519078" cy="44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3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9B120-FFA4-4788-A408-FA33F4AF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65602B4-2A78-4352-912E-6C499560E9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882" r="4882"/>
          <a:stretch/>
        </p:blipFill>
        <p:spPr>
          <a:xfrm>
            <a:off x="2993041" y="2270376"/>
            <a:ext cx="6206400" cy="458762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75C313-51BC-4470-A169-EF00F9FB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400"/>
            <a:ext cx="10515600" cy="940181"/>
          </a:xfrm>
        </p:spPr>
        <p:txBody>
          <a:bodyPr anchor="ctr"/>
          <a:lstStyle/>
          <a:p>
            <a:r>
              <a:rPr lang="en-GB" dirty="0"/>
              <a:t>Model Outcomes</a:t>
            </a:r>
          </a:p>
        </p:txBody>
      </p:sp>
    </p:spTree>
    <p:extLst>
      <p:ext uri="{BB962C8B-B14F-4D97-AF65-F5344CB8AC3E}">
        <p14:creationId xmlns:p14="http://schemas.microsoft.com/office/powerpoint/2010/main" val="3878797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42400" y="500400"/>
            <a:ext cx="11150600" cy="1137600"/>
          </a:xfrm>
        </p:spPr>
        <p:txBody>
          <a:bodyPr anchor="ctr"/>
          <a:lstStyle/>
          <a:p>
            <a:r>
              <a:rPr lang="en-US" dirty="0"/>
              <a:t>Model Scores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75229"/>
              </p:ext>
            </p:extLst>
          </p:nvPr>
        </p:nvGraphicFramePr>
        <p:xfrm>
          <a:off x="842400" y="1641164"/>
          <a:ext cx="10521294" cy="244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549">
                  <a:extLst>
                    <a:ext uri="{9D8B030D-6E8A-4147-A177-3AD203B41FA5}">
                      <a16:colId xmlns:a16="http://schemas.microsoft.com/office/drawing/2014/main" val="2667690387"/>
                    </a:ext>
                  </a:extLst>
                </a:gridCol>
                <a:gridCol w="1753549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1753549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1753549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1753549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1753549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Precision</a:t>
                      </a:r>
                      <a:endParaRPr lang="en-IN" dirty="0"/>
                    </a:p>
                  </a:txBody>
                  <a:tcPr anchor="ctr">
                    <a:lnL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Recall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F1 Score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Starting </a:t>
                      </a:r>
                      <a:r>
                        <a:rPr lang="en-IN" sz="1600" dirty="0" err="1"/>
                        <a:t>LogReg</a:t>
                      </a:r>
                      <a:endParaRPr lang="en-IN" sz="1600" dirty="0"/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69.2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65.1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63.7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52.8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57.7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err="1"/>
                        <a:t>LogReg</a:t>
                      </a:r>
                      <a:r>
                        <a:rPr lang="en-IN" sz="1600" dirty="0"/>
                        <a:t> w/ FE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68.3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71.1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64.8</a:t>
                      </a:r>
                      <a:endParaRPr lang="en-IN" sz="1600" dirty="0"/>
                    </a:p>
                  </a:txBody>
                  <a:tcPr anchor="ctr">
                    <a:lnL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68.6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66.7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Decision Trees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71.9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69.4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65.2</a:t>
                      </a:r>
                      <a:endParaRPr lang="en-IN" sz="1600" dirty="0"/>
                    </a:p>
                  </a:txBody>
                  <a:tcPr anchor="ctr">
                    <a:lnL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58.8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61.9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/>
                        <a:t>Random Forest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78.3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72.7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67.3</a:t>
                      </a:r>
                      <a:endParaRPr lang="en-IN" sz="1600" b="1" dirty="0"/>
                    </a:p>
                  </a:txBody>
                  <a:tcPr anchor="ctr">
                    <a:lnL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68.6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68.0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/>
                        <a:t>IMPROVEMENTS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+ 9.1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+ 7.6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>
                    <a:lnL w="38100" cap="flat" cmpd="sng" algn="ctr">
                      <a:solidFill>
                        <a:srgbClr val="00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00" y="500400"/>
            <a:ext cx="11150600" cy="1137600"/>
          </a:xfrm>
        </p:spPr>
        <p:txBody>
          <a:bodyPr anchor="ctr"/>
          <a:lstStyle/>
          <a:p>
            <a:r>
              <a:rPr lang="en-US" dirty="0"/>
              <a:t>Matrix and Feature Importance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 descr="Result Output">
            <a:extLst>
              <a:ext uri="{FF2B5EF4-FFF2-40B4-BE49-F238E27FC236}">
                <a16:creationId xmlns:a16="http://schemas.microsoft.com/office/drawing/2014/main" id="{4ABA7822-F194-47CA-874C-FB9C8910E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06" y="1491124"/>
            <a:ext cx="6548250" cy="38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 Output">
            <a:extLst>
              <a:ext uri="{FF2B5EF4-FFF2-40B4-BE49-F238E27FC236}">
                <a16:creationId xmlns:a16="http://schemas.microsoft.com/office/drawing/2014/main" id="{BDE55573-7066-47F8-B8E5-4ADDEE9EC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901596"/>
            <a:ext cx="4593968" cy="329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00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9B120-FFA4-4788-A408-FA33F4AF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65602B4-2A78-4352-912E-6C499560E9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4817" r="4817"/>
          <a:stretch/>
        </p:blipFill>
        <p:spPr>
          <a:xfrm>
            <a:off x="2993041" y="2270376"/>
            <a:ext cx="6206400" cy="458762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75C313-51BC-4470-A169-EF00F9FB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400"/>
            <a:ext cx="10515600" cy="940181"/>
          </a:xfrm>
        </p:spPr>
        <p:txBody>
          <a:bodyPr anchor="ctr"/>
          <a:lstStyle/>
          <a:p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254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1C52-A3C9-4A36-97EE-3FF3B138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00" y="499595"/>
            <a:ext cx="4950000" cy="1137600"/>
          </a:xfrm>
        </p:spPr>
        <p:txBody>
          <a:bodyPr/>
          <a:lstStyle/>
          <a:p>
            <a:r>
              <a:rPr lang="en-GB" dirty="0"/>
              <a:t>Model SUCCESSES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17205-8B21-4C01-B5AC-E308399C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400" y="1638000"/>
            <a:ext cx="4950000" cy="3960000"/>
          </a:xfrm>
        </p:spPr>
        <p:txBody>
          <a:bodyPr anchor="ctr"/>
          <a:lstStyle/>
          <a:p>
            <a:r>
              <a:rPr lang="en-GB" dirty="0"/>
              <a:t>72.7% accuracy, aiming for around 75%</a:t>
            </a:r>
          </a:p>
          <a:p>
            <a:r>
              <a:rPr lang="en-GB" dirty="0"/>
              <a:t>Generate positive predictions despite limited data</a:t>
            </a:r>
          </a:p>
          <a:p>
            <a:r>
              <a:rPr lang="en-GB" dirty="0"/>
              <a:t>Solution to new data and problem</a:t>
            </a:r>
          </a:p>
          <a:p>
            <a:r>
              <a:rPr lang="en-GB" dirty="0"/>
              <a:t>Data not overly fit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33AB1-27E5-48FE-8852-91DBA2E0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3F2C09-DF06-4E16-B10C-F6690A335F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-328" t="2313" r="328" b="43353"/>
          <a:stretch/>
        </p:blipFill>
        <p:spPr>
          <a:xfrm>
            <a:off x="6284326" y="988536"/>
            <a:ext cx="4884848" cy="4884848"/>
          </a:xfrm>
        </p:spPr>
      </p:pic>
    </p:spTree>
    <p:extLst>
      <p:ext uri="{BB962C8B-B14F-4D97-AF65-F5344CB8AC3E}">
        <p14:creationId xmlns:p14="http://schemas.microsoft.com/office/powerpoint/2010/main" val="277548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8547" y="1555676"/>
            <a:ext cx="5692589" cy="4267200"/>
          </a:xfrm>
        </p:spPr>
        <p:txBody>
          <a:bodyPr anchor="ctr"/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PROJECT BACKGROUND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IMPORTANCE OF DRIVER PREDICTION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CLEANING AND MANIPULATION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MODEL TUNING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MODEL OUTCOMES 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149CB-4EBF-436C-95A7-7DA43E235A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7881" t="2170" r="38293" b="2170"/>
          <a:stretch/>
        </p:blipFill>
        <p:spPr>
          <a:xfrm>
            <a:off x="533844" y="1488141"/>
            <a:ext cx="4402270" cy="440227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1C52-A3C9-4A36-97EE-3FF3B138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00" y="499595"/>
            <a:ext cx="4950000" cy="1137600"/>
          </a:xfrm>
        </p:spPr>
        <p:txBody>
          <a:bodyPr/>
          <a:lstStyle/>
          <a:p>
            <a:r>
              <a:rPr lang="en-GB" dirty="0"/>
              <a:t>Model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17205-8B21-4C01-B5AC-E308399C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400" y="1638000"/>
            <a:ext cx="4950000" cy="3960000"/>
          </a:xfrm>
        </p:spPr>
        <p:txBody>
          <a:bodyPr anchor="ctr"/>
          <a:lstStyle/>
          <a:p>
            <a:r>
              <a:rPr lang="en-GB" dirty="0"/>
              <a:t>Makes predictions based on a whole season’s results</a:t>
            </a:r>
          </a:p>
          <a:p>
            <a:r>
              <a:rPr lang="en-GB" dirty="0"/>
              <a:t>Limited data to model on</a:t>
            </a:r>
          </a:p>
          <a:p>
            <a:pPr lvl="1"/>
            <a:r>
              <a:rPr lang="en-GB" sz="2200" dirty="0"/>
              <a:t>481 total, 360 for train set</a:t>
            </a:r>
          </a:p>
          <a:p>
            <a:pPr lvl="1"/>
            <a:r>
              <a:rPr lang="en-GB" sz="2200" dirty="0"/>
              <a:t>Reliability and schedule consistency too low pre 2000</a:t>
            </a:r>
          </a:p>
          <a:p>
            <a:r>
              <a:rPr lang="en-GB" dirty="0"/>
              <a:t>Points system changes, affects a reliable driver success metric</a:t>
            </a:r>
          </a:p>
          <a:p>
            <a:r>
              <a:rPr lang="en-GB" dirty="0"/>
              <a:t>New team branding recorded as driver leaving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33AB1-27E5-48FE-8852-91DBA2E0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3F2C09-DF06-4E16-B10C-F6690A335F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39" b="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569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1C52-A3C9-4A36-97EE-3FF3B138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00" y="499595"/>
            <a:ext cx="4950000" cy="1325563"/>
          </a:xfrm>
        </p:spPr>
        <p:txBody>
          <a:bodyPr/>
          <a:lstStyle/>
          <a:p>
            <a:r>
              <a:rPr lang="en-GB" dirty="0"/>
              <a:t>Project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17205-8B21-4C01-B5AC-E308399C3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400" y="1638000"/>
            <a:ext cx="4950000" cy="3960000"/>
          </a:xfrm>
        </p:spPr>
        <p:txBody>
          <a:bodyPr anchor="ctr"/>
          <a:lstStyle/>
          <a:p>
            <a:r>
              <a:rPr lang="en-GB" dirty="0"/>
              <a:t>Identify a team name change</a:t>
            </a:r>
          </a:p>
          <a:p>
            <a:r>
              <a:rPr lang="en-GB" dirty="0"/>
              <a:t>Further metrics to measure driver</a:t>
            </a:r>
          </a:p>
          <a:p>
            <a:r>
              <a:rPr lang="en-GB" dirty="0"/>
              <a:t>Have a clustering or multiple outcome result</a:t>
            </a:r>
          </a:p>
          <a:p>
            <a:pPr lvl="1"/>
            <a:r>
              <a:rPr lang="en-GB" sz="2200" dirty="0"/>
              <a:t>Retirement, promotion, relegation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33AB1-27E5-48FE-8852-91DBA2E0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3F2C09-DF06-4E16-B10C-F6690A335F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637" r="26983"/>
          <a:stretch/>
        </p:blipFill>
        <p:spPr>
          <a:xfrm>
            <a:off x="6278277" y="986576"/>
            <a:ext cx="4937212" cy="4884848"/>
          </a:xfrm>
        </p:spPr>
      </p:pic>
    </p:spTree>
    <p:extLst>
      <p:ext uri="{BB962C8B-B14F-4D97-AF65-F5344CB8AC3E}">
        <p14:creationId xmlns:p14="http://schemas.microsoft.com/office/powerpoint/2010/main" val="2284379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97F5FD-9A20-4FF5-A3D6-67ADDA20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F88BE-8AE1-40F6-AB42-856DC0AE9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82" t="-610" r="25762" b="610"/>
          <a:stretch/>
        </p:blipFill>
        <p:spPr>
          <a:xfrm>
            <a:off x="9250465" y="-123440"/>
            <a:ext cx="2941535" cy="2941535"/>
          </a:xfrm>
          <a:prstGeom prst="teardrop">
            <a:avLst>
              <a:gd name="adj" fmla="val 100000"/>
            </a:avLst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591D7CF-CFBD-4827-B432-3EFBD260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00" y="500400"/>
            <a:ext cx="7200000" cy="846927"/>
          </a:xfrm>
        </p:spPr>
        <p:txBody>
          <a:bodyPr anchor="ctr"/>
          <a:lstStyle/>
          <a:p>
            <a:r>
              <a:rPr lang="en-GB" dirty="0"/>
              <a:t>Acknowledgements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0D81E-58FE-40C0-BF9F-B440D5346FDA}"/>
              </a:ext>
            </a:extLst>
          </p:cNvPr>
          <p:cNvSpPr txBox="1"/>
          <p:nvPr/>
        </p:nvSpPr>
        <p:spPr>
          <a:xfrm>
            <a:off x="842400" y="1347327"/>
            <a:ext cx="873452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 training and assistance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dirty="0"/>
              <a:t>Lisa Carpenter 	– Data Science Training Lead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dirty="0"/>
              <a:t>Blair Young		– Data Science Instructor and Engagement Manager</a:t>
            </a:r>
          </a:p>
          <a:p>
            <a:pPr lvl="1">
              <a:buSzPct val="80000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Origin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dirty="0"/>
              <a:t>kaggle.com/</a:t>
            </a:r>
            <a:r>
              <a:rPr lang="en-GB" dirty="0" err="1"/>
              <a:t>rohanrao</a:t>
            </a:r>
            <a:r>
              <a:rPr lang="en-GB" dirty="0"/>
              <a:t>/formula-1-world-championship-1950-2020?select=results.csv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dirty="0"/>
              <a:t>Compiled from ergast.com/</a:t>
            </a:r>
            <a:r>
              <a:rPr lang="en-GB" dirty="0" err="1"/>
              <a:t>mrd</a:t>
            </a:r>
            <a:endParaRPr lang="en-GB" dirty="0"/>
          </a:p>
          <a:p>
            <a:pPr lvl="1">
              <a:buSzPct val="80000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Photo credits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Title Slide:	Clive Mason/Getty Images; media.bleacherreport.com	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Slide 1:	Bryn Lennon/Getty Images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Slide 2:	clickandraces.com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Slide 3, 4:	vanityfair.it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Slide 5, 6:	wonderfulengineering.com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Slide 7: 	2.bp.blogspot.com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Slide 9:	wired.co.uk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Slide 14:	Alex </a:t>
            </a:r>
            <a:r>
              <a:rPr lang="en-GB" sz="1400" dirty="0" err="1"/>
              <a:t>Treinitz</a:t>
            </a:r>
            <a:r>
              <a:rPr lang="en-GB" sz="1400" dirty="0"/>
              <a:t>/Motorsport Images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Slide 17:	Motorsport Images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Slide 19:	Peter </a:t>
            </a:r>
            <a:r>
              <a:rPr lang="en-GB" sz="1400" dirty="0" err="1"/>
              <a:t>Kohalmi</a:t>
            </a:r>
            <a:r>
              <a:rPr lang="en-GB" sz="1400" dirty="0"/>
              <a:t>/Reuters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Slide 20:	</a:t>
            </a:r>
            <a:r>
              <a:rPr lang="en-GB" sz="1400" b="0" i="0" u="none" strike="noStrike" dirty="0">
                <a:effectLst/>
              </a:rPr>
              <a:t>Rainer </a:t>
            </a:r>
            <a:r>
              <a:rPr lang="en-GB" sz="1400" b="0" i="0" u="none" strike="noStrike" dirty="0" err="1">
                <a:effectLst/>
              </a:rPr>
              <a:t>Schlegelmilch</a:t>
            </a:r>
            <a:r>
              <a:rPr lang="en-GB" sz="1400" b="0" i="0" u="none" strike="noStrike" dirty="0">
                <a:effectLst/>
              </a:rPr>
              <a:t>/Motorsport Images</a:t>
            </a:r>
            <a:endParaRPr lang="en-GB" sz="1400" dirty="0"/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en-GB" sz="1400" dirty="0"/>
              <a:t>Slide 22:	David Phipps/Motorsport Images</a:t>
            </a:r>
          </a:p>
        </p:txBody>
      </p:sp>
    </p:spTree>
    <p:extLst>
      <p:ext uri="{BB962C8B-B14F-4D97-AF65-F5344CB8AC3E}">
        <p14:creationId xmlns:p14="http://schemas.microsoft.com/office/powerpoint/2010/main" val="3418910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719" r="17719"/>
          <a:stretch/>
        </p:blipFill>
        <p:spPr>
          <a:xfrm>
            <a:off x="1056000" y="909000"/>
            <a:ext cx="5165506" cy="5165506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2130" y="4484691"/>
            <a:ext cx="4409942" cy="1055497"/>
          </a:xfrm>
        </p:spPr>
        <p:txBody>
          <a:bodyPr/>
          <a:lstStyle/>
          <a:p>
            <a:r>
              <a:rPr lang="en-US" cap="none" dirty="0"/>
              <a:t>jemurphyuk@gmail.com </a:t>
            </a:r>
          </a:p>
          <a:p>
            <a:endParaRPr lang="en-US" sz="600" cap="none" dirty="0"/>
          </a:p>
          <a:p>
            <a:r>
              <a:rPr lang="en-US" cap="none" dirty="0"/>
              <a:t>www.linkedin.com/in/james-murphy-96082b173/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899" y="499594"/>
            <a:ext cx="4949162" cy="1137600"/>
          </a:xfrm>
        </p:spPr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900" y="1637194"/>
            <a:ext cx="4949162" cy="4539769"/>
          </a:xfrm>
        </p:spPr>
        <p:txBody>
          <a:bodyPr anchor="ctr"/>
          <a:lstStyle/>
          <a:p>
            <a:r>
              <a:rPr lang="en-US" dirty="0"/>
              <a:t>Formula 1 is the highest class of open wheel racing</a:t>
            </a:r>
          </a:p>
          <a:p>
            <a:r>
              <a:rPr lang="en-US" dirty="0"/>
              <a:t>F1 World Championship contested for over 70 years</a:t>
            </a:r>
          </a:p>
          <a:p>
            <a:r>
              <a:rPr lang="en-US" dirty="0"/>
              <a:t>Billions exchanged in television rights and team sponsorship</a:t>
            </a:r>
          </a:p>
          <a:p>
            <a:r>
              <a:rPr lang="en-US" dirty="0"/>
              <a:t>Viewership at a joint all time high</a:t>
            </a:r>
          </a:p>
          <a:p>
            <a:r>
              <a:rPr lang="en-US" dirty="0"/>
              <a:t>2.3 million UK viewers for 2021 championship decider 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01" r="101"/>
          <a:stretch/>
        </p:blipFill>
        <p:spPr>
          <a:xfrm>
            <a:off x="6432000" y="0"/>
            <a:ext cx="5760000" cy="576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00" y="499595"/>
            <a:ext cx="4950000" cy="1136700"/>
          </a:xfrm>
        </p:spPr>
        <p:txBody>
          <a:bodyPr/>
          <a:lstStyle/>
          <a:p>
            <a:r>
              <a:rPr lang="en-US" dirty="0"/>
              <a:t>IMPORTANCE OF</a:t>
            </a:r>
            <a:br>
              <a:rPr lang="en-US" dirty="0"/>
            </a:br>
            <a:r>
              <a:rPr lang="en-US" dirty="0"/>
              <a:t>DRIVER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400" y="1636295"/>
            <a:ext cx="4950000" cy="4540668"/>
          </a:xfrm>
        </p:spPr>
        <p:txBody>
          <a:bodyPr anchor="ctr"/>
          <a:lstStyle/>
          <a:p>
            <a:r>
              <a:rPr lang="en-US" dirty="0"/>
              <a:t>Nearly impossible to predict a race due to extenuating factors</a:t>
            </a:r>
          </a:p>
          <a:p>
            <a:r>
              <a:rPr lang="en-US" dirty="0"/>
              <a:t>Making driver predictions is also important</a:t>
            </a:r>
          </a:p>
          <a:p>
            <a:pPr lvl="1"/>
            <a:r>
              <a:rPr lang="en-US" sz="2200" dirty="0"/>
              <a:t>Driver underperforming</a:t>
            </a:r>
          </a:p>
          <a:p>
            <a:pPr lvl="1"/>
            <a:r>
              <a:rPr lang="en-US" sz="2200" dirty="0"/>
              <a:t>Useful for teams to get best value</a:t>
            </a:r>
          </a:p>
          <a:p>
            <a:pPr lvl="1"/>
            <a:r>
              <a:rPr lang="en-US" sz="2200" dirty="0"/>
              <a:t>Betting markets driver transfer 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4528" t="2649" r="6189" b="1600"/>
          <a:stretch/>
        </p:blipFill>
        <p:spPr>
          <a:xfrm>
            <a:off x="6432000" y="0"/>
            <a:ext cx="5760000" cy="576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39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00" y="499595"/>
            <a:ext cx="4950000" cy="1136700"/>
          </a:xfrm>
        </p:spPr>
        <p:txBody>
          <a:bodyPr/>
          <a:lstStyle/>
          <a:p>
            <a:r>
              <a:rPr lang="en-US" dirty="0"/>
              <a:t>CHALLENGES OF</a:t>
            </a:r>
            <a:br>
              <a:rPr lang="en-US" dirty="0"/>
            </a:br>
            <a:r>
              <a:rPr lang="en-US" dirty="0"/>
              <a:t>DRIVER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400" y="1636295"/>
            <a:ext cx="4950000" cy="4540668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r>
              <a:rPr lang="en-US" dirty="0"/>
              <a:t>Driver kept and released based on more than merit</a:t>
            </a:r>
          </a:p>
          <a:p>
            <a:pPr>
              <a:spcAft>
                <a:spcPts val="600"/>
              </a:spcAft>
            </a:pPr>
            <a:r>
              <a:rPr lang="en-US" dirty="0"/>
              <a:t>Internal and external politics often at play</a:t>
            </a:r>
          </a:p>
          <a:p>
            <a:pPr>
              <a:spcAft>
                <a:spcPts val="600"/>
              </a:spcAft>
            </a:pPr>
            <a:r>
              <a:rPr lang="en-US" dirty="0"/>
              <a:t>Data not shared in public domain</a:t>
            </a:r>
            <a:endParaRPr lang="en-US" sz="22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4528" t="2649" r="6189" b="1600"/>
          <a:stretch/>
        </p:blipFill>
        <p:spPr>
          <a:xfrm>
            <a:off x="6432000" y="0"/>
            <a:ext cx="5760000" cy="576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2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9B120-FFA4-4788-A408-FA33F4AF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65602B4-2A78-4352-912E-6C499560E9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065" b="13065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75C313-51BC-4470-A169-EF00F9FB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0610"/>
            <a:ext cx="10515600" cy="940181"/>
          </a:xfrm>
        </p:spPr>
        <p:txBody>
          <a:bodyPr anchor="ctr"/>
          <a:lstStyle/>
          <a:p>
            <a:r>
              <a:rPr lang="en-GB" dirty="0"/>
              <a:t>Data Cleaning And Manipulation</a:t>
            </a:r>
          </a:p>
        </p:txBody>
      </p:sp>
    </p:spTree>
    <p:extLst>
      <p:ext uri="{BB962C8B-B14F-4D97-AF65-F5344CB8AC3E}">
        <p14:creationId xmlns:p14="http://schemas.microsoft.com/office/powerpoint/2010/main" val="62360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9417" t="2785" r="23903" b="-2785"/>
          <a:stretch/>
        </p:blipFill>
        <p:spPr>
          <a:xfrm>
            <a:off x="6432000" y="0"/>
            <a:ext cx="5760000" cy="576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456A38-F0A3-4EAB-BC73-39F4947DF381}"/>
              </a:ext>
            </a:extLst>
          </p:cNvPr>
          <p:cNvSpPr txBox="1">
            <a:spLocks/>
          </p:cNvSpPr>
          <p:nvPr/>
        </p:nvSpPr>
        <p:spPr>
          <a:xfrm>
            <a:off x="842400" y="499595"/>
            <a:ext cx="4950000" cy="1136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E35A31-505D-4F98-8E93-2ED7DAD405D9}"/>
              </a:ext>
            </a:extLst>
          </p:cNvPr>
          <p:cNvSpPr txBox="1">
            <a:spLocks/>
          </p:cNvSpPr>
          <p:nvPr/>
        </p:nvSpPr>
        <p:spPr>
          <a:xfrm>
            <a:off x="842400" y="1477024"/>
            <a:ext cx="4950000" cy="28059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Input data: drivers, races, results, standings, constructors</a:t>
            </a:r>
          </a:p>
          <a:p>
            <a:pPr>
              <a:spcAft>
                <a:spcPts val="600"/>
              </a:spcAft>
            </a:pPr>
            <a:r>
              <a:rPr lang="en-US" dirty="0"/>
              <a:t>Data for each season compiled</a:t>
            </a:r>
          </a:p>
          <a:p>
            <a:pPr>
              <a:spcAft>
                <a:spcPts val="600"/>
              </a:spcAft>
            </a:pPr>
            <a:r>
              <a:rPr lang="en-US" dirty="0"/>
              <a:t>Data that showed season results with multiple associated attributes</a:t>
            </a:r>
          </a:p>
          <a:p>
            <a:pPr>
              <a:spcAft>
                <a:spcPts val="600"/>
              </a:spcAft>
            </a:pPr>
            <a:r>
              <a:rPr lang="en-US" dirty="0" err="1"/>
              <a:t>DriverID</a:t>
            </a:r>
            <a:r>
              <a:rPr lang="en-US" dirty="0"/>
              <a:t> and Year ‘composite key’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AB7E510-F316-40A2-A93C-778C7FFF4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181086"/>
              </p:ext>
            </p:extLst>
          </p:nvPr>
        </p:nvGraphicFramePr>
        <p:xfrm>
          <a:off x="1012712" y="4374776"/>
          <a:ext cx="53645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744">
                  <a:extLst>
                    <a:ext uri="{9D8B030D-6E8A-4147-A177-3AD203B41FA5}">
                      <a16:colId xmlns:a16="http://schemas.microsoft.com/office/drawing/2014/main" val="3831939438"/>
                    </a:ext>
                  </a:extLst>
                </a:gridCol>
                <a:gridCol w="978569">
                  <a:extLst>
                    <a:ext uri="{9D8B030D-6E8A-4147-A177-3AD203B41FA5}">
                      <a16:colId xmlns:a16="http://schemas.microsoft.com/office/drawing/2014/main" val="2986657197"/>
                    </a:ext>
                  </a:extLst>
                </a:gridCol>
                <a:gridCol w="1299410">
                  <a:extLst>
                    <a:ext uri="{9D8B030D-6E8A-4147-A177-3AD203B41FA5}">
                      <a16:colId xmlns:a16="http://schemas.microsoft.com/office/drawing/2014/main" val="4183380157"/>
                    </a:ext>
                  </a:extLst>
                </a:gridCol>
                <a:gridCol w="2213811">
                  <a:extLst>
                    <a:ext uri="{9D8B030D-6E8A-4147-A177-3AD203B41FA5}">
                      <a16:colId xmlns:a16="http://schemas.microsoft.com/office/drawing/2014/main" val="1638988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Year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DriverID</a:t>
                      </a:r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Attributes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driver_move</a:t>
                      </a:r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34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?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48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?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35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?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88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?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52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0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1086"/>
          <a:stretch/>
        </p:blipFill>
        <p:spPr>
          <a:xfrm>
            <a:off x="6801852" y="0"/>
            <a:ext cx="6545179" cy="4876800"/>
          </a:xfrm>
          <a:prstGeom prst="roundRect">
            <a:avLst>
              <a:gd name="adj" fmla="val 28180"/>
            </a:avLst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A4E237-1554-4F20-B91E-E5FCD7171781}"/>
              </a:ext>
            </a:extLst>
          </p:cNvPr>
          <p:cNvSpPr txBox="1">
            <a:spLocks/>
          </p:cNvSpPr>
          <p:nvPr/>
        </p:nvSpPr>
        <p:spPr>
          <a:xfrm>
            <a:off x="842400" y="499594"/>
            <a:ext cx="4950000" cy="1137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Observations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B5B641-8D5D-4012-A523-70B3AD9742B8}"/>
              </a:ext>
            </a:extLst>
          </p:cNvPr>
          <p:cNvSpPr txBox="1">
            <a:spLocks/>
          </p:cNvSpPr>
          <p:nvPr/>
        </p:nvSpPr>
        <p:spPr>
          <a:xfrm>
            <a:off x="842400" y="1637195"/>
            <a:ext cx="4950000" cy="38492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Earlier seasons of F1 have less uniform entry restrictions</a:t>
            </a:r>
          </a:p>
          <a:p>
            <a:r>
              <a:rPr lang="en-US" dirty="0"/>
              <a:t>One race drivers and manufacturers</a:t>
            </a:r>
          </a:p>
          <a:p>
            <a:r>
              <a:rPr lang="en-US" dirty="0"/>
              <a:t>&gt; 100 drivers in 10 races, now 21 in 22 races in 2021</a:t>
            </a:r>
          </a:p>
          <a:p>
            <a:r>
              <a:rPr lang="en-US" dirty="0"/>
              <a:t>Take last 20 years of data</a:t>
            </a:r>
          </a:p>
        </p:txBody>
      </p:sp>
    </p:spTree>
    <p:extLst>
      <p:ext uri="{BB962C8B-B14F-4D97-AF65-F5344CB8AC3E}">
        <p14:creationId xmlns:p14="http://schemas.microsoft.com/office/powerpoint/2010/main" val="367510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A4E237-1554-4F20-B91E-E5FCD7171781}"/>
              </a:ext>
            </a:extLst>
          </p:cNvPr>
          <p:cNvSpPr txBox="1">
            <a:spLocks/>
          </p:cNvSpPr>
          <p:nvPr/>
        </p:nvSpPr>
        <p:spPr>
          <a:xfrm>
            <a:off x="842400" y="499594"/>
            <a:ext cx="5112000" cy="1137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Generating “</a:t>
            </a:r>
            <a:r>
              <a:rPr lang="en-US" cap="none" dirty="0"/>
              <a:t>driver_move” COLUMN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B5B641-8D5D-4012-A523-70B3AD9742B8}"/>
              </a:ext>
            </a:extLst>
          </p:cNvPr>
          <p:cNvSpPr txBox="1">
            <a:spLocks/>
          </p:cNvSpPr>
          <p:nvPr/>
        </p:nvSpPr>
        <p:spPr>
          <a:xfrm>
            <a:off x="842400" y="1637195"/>
            <a:ext cx="5112000" cy="389733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given value, can be calculated</a:t>
            </a:r>
          </a:p>
          <a:p>
            <a:r>
              <a:rPr lang="en-US" dirty="0"/>
              <a:t>Modal constructor for each year</a:t>
            </a:r>
          </a:p>
          <a:p>
            <a:r>
              <a:rPr lang="en-US" dirty="0"/>
              <a:t>Matching driver and constructor for consecutive seasons</a:t>
            </a:r>
          </a:p>
          <a:p>
            <a:r>
              <a:rPr lang="en-US" dirty="0"/>
              <a:t>Leaves 	= 1; 	Remains	= 0</a:t>
            </a:r>
          </a:p>
          <a:p>
            <a:r>
              <a:rPr lang="en-US" dirty="0"/>
              <a:t>Final year data accounted for manually</a:t>
            </a:r>
          </a:p>
          <a:p>
            <a:r>
              <a:rPr lang="en-US" dirty="0"/>
              <a:t>481 data entries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9E0EBAD-6784-44B6-8A84-1D9A3FE82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39860"/>
              </p:ext>
            </p:extLst>
          </p:nvPr>
        </p:nvGraphicFramePr>
        <p:xfrm>
          <a:off x="6398926" y="2621877"/>
          <a:ext cx="5112000" cy="1614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642">
                  <a:extLst>
                    <a:ext uri="{9D8B030D-6E8A-4147-A177-3AD203B41FA5}">
                      <a16:colId xmlns:a16="http://schemas.microsoft.com/office/drawing/2014/main" val="1015154933"/>
                    </a:ext>
                  </a:extLst>
                </a:gridCol>
                <a:gridCol w="2242358">
                  <a:extLst>
                    <a:ext uri="{9D8B030D-6E8A-4147-A177-3AD203B41FA5}">
                      <a16:colId xmlns:a16="http://schemas.microsoft.com/office/drawing/2014/main" val="3923440881"/>
                    </a:ext>
                  </a:extLst>
                </a:gridCol>
                <a:gridCol w="1704000">
                  <a:extLst>
                    <a:ext uri="{9D8B030D-6E8A-4147-A177-3AD203B41FA5}">
                      <a16:colId xmlns:a16="http://schemas.microsoft.com/office/drawing/2014/main" val="2882171627"/>
                    </a:ext>
                  </a:extLst>
                </a:gridCol>
              </a:tblGrid>
              <a:tr h="538082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Leave?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No. of Drivers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738230"/>
                  </a:ext>
                </a:extLst>
              </a:tr>
              <a:tr h="538082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256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53.2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7041"/>
                  </a:ext>
                </a:extLst>
              </a:tr>
              <a:tr h="538082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46.8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074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5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3919</TotalTime>
  <Words>715</Words>
  <Application>Microsoft Office PowerPoint</Application>
  <PresentationFormat>Widescreen</PresentationFormat>
  <Paragraphs>204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Corbel</vt:lpstr>
      <vt:lpstr>Courier New</vt:lpstr>
      <vt:lpstr>Office Theme</vt:lpstr>
      <vt:lpstr>F1 Driver retention Prediction</vt:lpstr>
      <vt:lpstr>Agenda</vt:lpstr>
      <vt:lpstr>Project Background</vt:lpstr>
      <vt:lpstr>IMPORTANCE OF DRIVER Prediction</vt:lpstr>
      <vt:lpstr>CHALLENGES OF DRIVER Prediction</vt:lpstr>
      <vt:lpstr>Data Cleaning And Manipulation</vt:lpstr>
      <vt:lpstr>PowerPoint Presentation</vt:lpstr>
      <vt:lpstr>PowerPoint Presentation</vt:lpstr>
      <vt:lpstr>PowerPoint Presentation</vt:lpstr>
      <vt:lpstr>Model Tuning</vt:lpstr>
      <vt:lpstr>Model Comparison</vt:lpstr>
      <vt:lpstr>Correlation Heatmap </vt:lpstr>
      <vt:lpstr>Discrete Binary Variables</vt:lpstr>
      <vt:lpstr>Continuous Variables</vt:lpstr>
      <vt:lpstr>Model Outcomes</vt:lpstr>
      <vt:lpstr>Model Scores</vt:lpstr>
      <vt:lpstr>Matrix and Feature Importance</vt:lpstr>
      <vt:lpstr>Conclusions</vt:lpstr>
      <vt:lpstr>Model SUCCESSES</vt:lpstr>
      <vt:lpstr>Model Limitations</vt:lpstr>
      <vt:lpstr>Project Improvements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F1 Driver retention Prediction</dc:title>
  <dc:creator>James Murphy</dc:creator>
  <cp:lastModifiedBy>James Murphy</cp:lastModifiedBy>
  <cp:revision>12</cp:revision>
  <dcterms:created xsi:type="dcterms:W3CDTF">2022-01-10T10:54:48Z</dcterms:created>
  <dcterms:modified xsi:type="dcterms:W3CDTF">2022-01-14T16:32:16Z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